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9"/>
    </p:embeddedFont>
    <p:embeddedFont>
      <p:font typeface="Arimo Bold" panose="020B0604020202020204" charset="0"/>
      <p:regular r:id="rId10"/>
    </p:embeddedFont>
    <p:embeddedFont>
      <p:font typeface="Montserrat" panose="00000500000000000000" pitchFamily="2" charset="0"/>
      <p:regular r:id="rId11"/>
    </p:embeddedFont>
    <p:embeddedFont>
      <p:font typeface="Trocchi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1272A2-FD58-40F2-A97A-03F83E35F907}" v="16" dt="2025-10-05T15:27:49.6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rim Çatalbaş" userId="1f11d6beaf5fb2d6" providerId="LiveId" clId="{CAE0D622-413E-41CC-8F1B-DB2BB3C7F808}"/>
    <pc:docChg chg="undo redo custSel modSld">
      <pc:chgData name="Kerim Çatalbaş" userId="1f11d6beaf5fb2d6" providerId="LiveId" clId="{CAE0D622-413E-41CC-8F1B-DB2BB3C7F808}" dt="2025-10-05T15:29:51.856" v="104" actId="20577"/>
      <pc:docMkLst>
        <pc:docMk/>
      </pc:docMkLst>
      <pc:sldChg chg="addSp modSp mod">
        <pc:chgData name="Kerim Çatalbaş" userId="1f11d6beaf5fb2d6" providerId="LiveId" clId="{CAE0D622-413E-41CC-8F1B-DB2BB3C7F808}" dt="2025-10-05T15:28:21.602" v="59" actId="1076"/>
        <pc:sldMkLst>
          <pc:docMk/>
          <pc:sldMk cId="0" sldId="256"/>
        </pc:sldMkLst>
        <pc:spChg chg="mod">
          <ac:chgData name="Kerim Çatalbaş" userId="1f11d6beaf5fb2d6" providerId="LiveId" clId="{CAE0D622-413E-41CC-8F1B-DB2BB3C7F808}" dt="2025-10-05T15:27:43.044" v="56" actId="20577"/>
          <ac:spMkLst>
            <pc:docMk/>
            <pc:sldMk cId="0" sldId="256"/>
            <ac:spMk id="5" creationId="{00000000-0000-0000-0000-000000000000}"/>
          </ac:spMkLst>
        </pc:spChg>
        <pc:spChg chg="add mod">
          <ac:chgData name="Kerim Çatalbaş" userId="1f11d6beaf5fb2d6" providerId="LiveId" clId="{CAE0D622-413E-41CC-8F1B-DB2BB3C7F808}" dt="2025-10-05T15:28:21.602" v="59" actId="1076"/>
          <ac:spMkLst>
            <pc:docMk/>
            <pc:sldMk cId="0" sldId="256"/>
            <ac:spMk id="18" creationId="{1E5633FF-F150-8CD7-ADF1-9A9ACFA76E48}"/>
          </ac:spMkLst>
        </pc:spChg>
      </pc:sldChg>
      <pc:sldChg chg="addSp delSp modSp mod">
        <pc:chgData name="Kerim Çatalbaş" userId="1f11d6beaf5fb2d6" providerId="LiveId" clId="{CAE0D622-413E-41CC-8F1B-DB2BB3C7F808}" dt="2025-10-05T15:29:51.856" v="104" actId="20577"/>
        <pc:sldMkLst>
          <pc:docMk/>
          <pc:sldMk cId="0" sldId="262"/>
        </pc:sldMkLst>
        <pc:spChg chg="del">
          <ac:chgData name="Kerim Çatalbaş" userId="1f11d6beaf5fb2d6" providerId="LiveId" clId="{CAE0D622-413E-41CC-8F1B-DB2BB3C7F808}" dt="2025-10-05T15:22:12.960" v="0" actId="478"/>
          <ac:spMkLst>
            <pc:docMk/>
            <pc:sldMk cId="0" sldId="262"/>
            <ac:spMk id="2" creationId="{00000000-0000-0000-0000-000000000000}"/>
          </ac:spMkLst>
        </pc:spChg>
        <pc:spChg chg="add del">
          <ac:chgData name="Kerim Çatalbaş" userId="1f11d6beaf5fb2d6" providerId="LiveId" clId="{CAE0D622-413E-41CC-8F1B-DB2BB3C7F808}" dt="2025-10-05T15:23:18.889" v="10" actId="478"/>
          <ac:spMkLst>
            <pc:docMk/>
            <pc:sldMk cId="0" sldId="262"/>
            <ac:spMk id="3" creationId="{00000000-0000-0000-0000-000000000000}"/>
          </ac:spMkLst>
        </pc:spChg>
        <pc:spChg chg="add del">
          <ac:chgData name="Kerim Çatalbaş" userId="1f11d6beaf5fb2d6" providerId="LiveId" clId="{CAE0D622-413E-41CC-8F1B-DB2BB3C7F808}" dt="2025-10-05T15:22:16.752" v="3" actId="22"/>
          <ac:spMkLst>
            <pc:docMk/>
            <pc:sldMk cId="0" sldId="262"/>
            <ac:spMk id="5" creationId="{0D0215D1-22BA-34D3-A9EE-879B2E229B91}"/>
          </ac:spMkLst>
        </pc:spChg>
        <pc:spChg chg="add">
          <ac:chgData name="Kerim Çatalbaş" userId="1f11d6beaf5fb2d6" providerId="LiveId" clId="{CAE0D622-413E-41CC-8F1B-DB2BB3C7F808}" dt="2025-10-05T15:22:25.975" v="4"/>
          <ac:spMkLst>
            <pc:docMk/>
            <pc:sldMk cId="0" sldId="262"/>
            <ac:spMk id="6" creationId="{D3B79737-AA88-9C9A-D398-D8E2D691C54C}"/>
          </ac:spMkLst>
        </pc:spChg>
        <pc:spChg chg="add mod">
          <ac:chgData name="Kerim Çatalbaş" userId="1f11d6beaf5fb2d6" providerId="LiveId" clId="{CAE0D622-413E-41CC-8F1B-DB2BB3C7F808}" dt="2025-10-05T15:23:17.330" v="8"/>
          <ac:spMkLst>
            <pc:docMk/>
            <pc:sldMk cId="0" sldId="262"/>
            <ac:spMk id="7" creationId="{0308B88B-2E44-A1FB-7559-2B855A8B3AEC}"/>
          </ac:spMkLst>
        </pc:spChg>
        <pc:spChg chg="add del mod">
          <ac:chgData name="Kerim Çatalbaş" userId="1f11d6beaf5fb2d6" providerId="LiveId" clId="{CAE0D622-413E-41CC-8F1B-DB2BB3C7F808}" dt="2025-10-05T15:23:40.987" v="16" actId="478"/>
          <ac:spMkLst>
            <pc:docMk/>
            <pc:sldMk cId="0" sldId="262"/>
            <ac:spMk id="8" creationId="{25283717-BEE5-C560-7647-2687891BFF21}"/>
          </ac:spMkLst>
        </pc:spChg>
        <pc:spChg chg="add mod">
          <ac:chgData name="Kerim Çatalbaş" userId="1f11d6beaf5fb2d6" providerId="LiveId" clId="{CAE0D622-413E-41CC-8F1B-DB2BB3C7F808}" dt="2025-10-05T15:23:33.593" v="13"/>
          <ac:spMkLst>
            <pc:docMk/>
            <pc:sldMk cId="0" sldId="262"/>
            <ac:spMk id="9" creationId="{5F8A033A-145B-C75F-55FA-D473D917039A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0" creationId="{315C37FE-BB3D-2F15-C804-56DDBD84BE9F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1" creationId="{9DBE2BF5-51F0-E702-687C-1B73705D9125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2" creationId="{07E618E1-0512-8356-544A-BE238334524D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3" creationId="{E810FE76-9032-5665-9514-424B9167E8F2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4" creationId="{7E041DA8-D365-C384-D31E-C4001B550993}"/>
          </ac:spMkLst>
        </pc:spChg>
        <pc:spChg chg="add mod">
          <ac:chgData name="Kerim Çatalbaş" userId="1f11d6beaf5fb2d6" providerId="LiveId" clId="{CAE0D622-413E-41CC-8F1B-DB2BB3C7F808}" dt="2025-10-05T15:24:39.454" v="17"/>
          <ac:spMkLst>
            <pc:docMk/>
            <pc:sldMk cId="0" sldId="262"/>
            <ac:spMk id="15" creationId="{7D90D616-AAFC-52D0-F790-366E8FAA00FE}"/>
          </ac:spMkLst>
        </pc:spChg>
        <pc:spChg chg="add mod">
          <ac:chgData name="Kerim Çatalbaş" userId="1f11d6beaf5fb2d6" providerId="LiveId" clId="{CAE0D622-413E-41CC-8F1B-DB2BB3C7F808}" dt="2025-10-05T15:29:51.856" v="104" actId="20577"/>
          <ac:spMkLst>
            <pc:docMk/>
            <pc:sldMk cId="0" sldId="262"/>
            <ac:spMk id="16" creationId="{C5728B64-9331-440B-B87C-8310A568773F}"/>
          </ac:spMkLst>
        </pc:spChg>
        <pc:spChg chg="add mod">
          <ac:chgData name="Kerim Çatalbaş" userId="1f11d6beaf5fb2d6" providerId="LiveId" clId="{CAE0D622-413E-41CC-8F1B-DB2BB3C7F808}" dt="2025-10-05T15:25:38.545" v="28" actId="1076"/>
          <ac:spMkLst>
            <pc:docMk/>
            <pc:sldMk cId="0" sldId="262"/>
            <ac:spMk id="17" creationId="{BBDE043C-853F-1F48-8C26-7627A1B33A25}"/>
          </ac:spMkLst>
        </pc:spChg>
        <pc:spChg chg="add del mod">
          <ac:chgData name="Kerim Çatalbaş" userId="1f11d6beaf5fb2d6" providerId="LiveId" clId="{CAE0D622-413E-41CC-8F1B-DB2BB3C7F808}" dt="2025-10-05T15:26:57.643" v="39" actId="21"/>
          <ac:spMkLst>
            <pc:docMk/>
            <pc:sldMk cId="0" sldId="262"/>
            <ac:spMk id="18" creationId="{1E5633FF-F150-8CD7-ADF1-9A9ACFA76E48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suf-cmj/ExoTicVis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xoplanetarchive.ipac.caltech.edu/cgi-bin/TblView/nph-tblView?app=ExoTbls&amp;config=cumulativ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xoplanetarchive.ipac.caltech.edu/cgi-bin/TblView/nph-tblView?app=ExoTbls&amp;config=k2pandc" TargetMode="External"/><Relationship Id="rId4" Type="http://schemas.openxmlformats.org/officeDocument/2006/relationships/hyperlink" Target="https://exoplanetarchive.ipac.caltech.edu/cgi-bin/TblView/nph-tblView?app=ExoTbls&amp;config=TO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nebulatic.streamlit.ap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1773" y="-45020"/>
            <a:ext cx="10332020" cy="10332020"/>
            <a:chOff x="0" y="0"/>
            <a:chExt cx="3331210" cy="3331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0" y="0"/>
                  </a:moveTo>
                  <a:lnTo>
                    <a:pt x="3331210" y="0"/>
                  </a:lnTo>
                  <a:cubicBezTo>
                    <a:pt x="3331210" y="1840230"/>
                    <a:pt x="1840230" y="3331210"/>
                    <a:pt x="0" y="333121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888" r="-38888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9961512"/>
            <a:ext cx="1080473" cy="263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"/>
              </a:lnSpc>
              <a:spcBef>
                <a:spcPct val="0"/>
              </a:spcBef>
            </a:pPr>
            <a:r>
              <a:rPr lang="en-US" sz="749" noProof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Credit:https://science.nasa.gov/gallery/exoplanets/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65807" y="4757131"/>
            <a:ext cx="8693229" cy="47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Team Nebulatic – ExoTic Vision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60656" y="2036448"/>
            <a:ext cx="7303532" cy="65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7"/>
              </a:lnSpc>
            </a:pPr>
            <a:r>
              <a:rPr lang="en-US" sz="3648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2025 NASA Space App Challenge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65806" y="7522065"/>
            <a:ext cx="8693229" cy="47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sz="2750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Challenge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07274" y="8201159"/>
            <a:ext cx="5280525" cy="297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World Away: Hunting for Exoplanets with AI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99341" y="5368744"/>
            <a:ext cx="2626162" cy="1249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Yusuf Emre Boyraz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Yusuf Baki Demiryürek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Hamza Tekin</a:t>
            </a:r>
          </a:p>
          <a:p>
            <a:pPr algn="ctr">
              <a:lnSpc>
                <a:spcPts val="2520"/>
              </a:lnSpc>
            </a:pPr>
            <a:r>
              <a:rPr lang="en-US" sz="180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Kerim Çatalbaş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5633FF-F150-8CD7-ADF1-9A9ACFA76E48}"/>
              </a:ext>
            </a:extLst>
          </p:cNvPr>
          <p:cNvSpPr txBox="1"/>
          <p:nvPr/>
        </p:nvSpPr>
        <p:spPr>
          <a:xfrm>
            <a:off x="16815879" y="9723942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76493" y="1975993"/>
            <a:ext cx="6335015" cy="633501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r="-25000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00010" y="470535"/>
            <a:ext cx="6375761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Collecting Data and Methodology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5874" y="6392988"/>
            <a:ext cx="155532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Articles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6595" y="6910837"/>
            <a:ext cx="349800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</a:rPr>
              <a:t>Exoplanet detection using machine learning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76595" y="7710256"/>
            <a:ext cx="3830891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</a:rPr>
              <a:t>Assessment of Ensemble-Based Machine Learning Algorithms for Exoplanet Identification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5874" y="2719776"/>
            <a:ext cx="285072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Data Collection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6595" y="3261191"/>
            <a:ext cx="4486022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3" tooltip="https://exoplanetarchive.ipac.caltech.edu/cgi-bin/TblView/nph-tblView?app=ExoTbls&amp;config=cumulative"/>
              </a:rPr>
              <a:t>Kepler Objects of Interest (KOI)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6595" y="3986996"/>
            <a:ext cx="424780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4" tooltip="https://exoplanetarchive.ipac.caltech.edu/cgi-bin/TblView/nph-tblView?app=ExoTbls&amp;config=TOI"/>
              </a:rPr>
              <a:t>TESS Objects of Interest (TOI)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6595" y="4712801"/>
            <a:ext cx="424780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 indent="-241300">
              <a:lnSpc>
                <a:spcPts val="2799"/>
              </a:lnSpc>
              <a:buFont typeface="Arial"/>
              <a:buChar char="•"/>
            </a:pPr>
            <a:r>
              <a:rPr lang="en-US" sz="1999" u="sng" noProof="1">
                <a:solidFill>
                  <a:srgbClr val="00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Trocchi"/>
                <a:hlinkClick r:id="rId5" tooltip="https://exoplanetarchive.ipac.caltech.edu/cgi-bin/TblView/nph-tblView?app=ExoTbls&amp;config=k2pandc"/>
              </a:rPr>
              <a:t>K2 Planets and Candidates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146758" y="3905716"/>
            <a:ext cx="5141242" cy="69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Best output with using 6 mutual parameters;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46758" y="7237862"/>
            <a:ext cx="4652991" cy="33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6" lvl="1" indent="-215898" algn="l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Stacking Ensemble Algorithm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83241" y="9576475"/>
            <a:ext cx="6996004" cy="263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(1) Monthly Notices of the Royal Astronomical Society, Volume 513, Issue 4, July 2022, Pages 5505–5516,</a:t>
            </a:r>
          </a:p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          https://doi.org/10.1093/mnras/stab3692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06111" y="7219999"/>
            <a:ext cx="186333" cy="217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sz="12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(1)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98873" y="8759869"/>
            <a:ext cx="186333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(2)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69761" y="9884493"/>
            <a:ext cx="6996004" cy="13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"/>
              </a:lnSpc>
            </a:pPr>
            <a:r>
              <a:rPr lang="en-US" sz="7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(2) Electronics 2024, 13(19), 3950; https://doi.org/10.3390/electronics13193950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52949" y="3251666"/>
            <a:ext cx="494907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 algn="ctr">
              <a:lnSpc>
                <a:spcPts val="2799"/>
              </a:lnSpc>
              <a:buFont typeface="Arial"/>
              <a:buChar char="•"/>
            </a:pPr>
            <a:r>
              <a:rPr lang="en-US" sz="19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Eight mutual parameters within datasets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49808" y="5565393"/>
            <a:ext cx="1669971" cy="25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total 21,271 records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146758" y="2492841"/>
            <a:ext cx="1559842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Findings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75133" y="8399231"/>
            <a:ext cx="1937734" cy="13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"/>
              </a:lnSpc>
              <a:spcBef>
                <a:spcPct val="0"/>
              </a:spcBef>
            </a:pPr>
            <a:r>
              <a:rPr lang="en-US" sz="74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Credit:https://science.nasa.gov/mission/kepler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440168" y="4686766"/>
            <a:ext cx="4066171" cy="983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9"/>
              </a:lnSpc>
              <a:spcBef>
                <a:spcPct val="0"/>
              </a:spcBef>
            </a:pPr>
            <a:r>
              <a:rPr lang="en-US" sz="13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(Orbital Period, Transit Duration, Planet Radius,</a:t>
            </a:r>
          </a:p>
          <a:p>
            <a:pPr algn="l">
              <a:lnSpc>
                <a:spcPts val="1959"/>
              </a:lnSpc>
              <a:spcBef>
                <a:spcPct val="0"/>
              </a:spcBef>
            </a:pPr>
            <a:r>
              <a:rPr lang="en-US" sz="13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Stellar Temperature, Stellar Radius, Transit Depth)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146758" y="7779220"/>
            <a:ext cx="3738445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Binary classification with 6 parameters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325384" y="6560310"/>
            <a:ext cx="1381216" cy="3714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Methods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40047" y="4364432"/>
            <a:ext cx="2182794" cy="218279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FCFCF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998" tIns="47998" rIns="47998" bIns="47998" rtlCol="0" anchor="ctr"/>
            <a:lstStyle/>
            <a:p>
              <a:pPr algn="ctr">
                <a:lnSpc>
                  <a:spcPts val="3079"/>
                </a:lnSpc>
              </a:pPr>
              <a:endParaRPr lang="en-US" noProof="1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93696" y="4963353"/>
            <a:ext cx="1687088" cy="914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57"/>
              </a:lnSpc>
            </a:pPr>
            <a:r>
              <a:rPr lang="en-US" sz="2612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Stacking</a:t>
            </a:r>
          </a:p>
          <a:p>
            <a:pPr algn="ctr">
              <a:lnSpc>
                <a:spcPts val="3657"/>
              </a:lnSpc>
              <a:spcBef>
                <a:spcPct val="0"/>
              </a:spcBef>
            </a:pPr>
            <a:r>
              <a:rPr lang="en-US" sz="2612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Ensemble </a:t>
            </a:r>
          </a:p>
        </p:txBody>
      </p:sp>
      <p:sp>
        <p:nvSpPr>
          <p:cNvPr id="6" name="AutoShape 6"/>
          <p:cNvSpPr/>
          <p:nvPr/>
        </p:nvSpPr>
        <p:spPr>
          <a:xfrm>
            <a:off x="4025648" y="2490347"/>
            <a:ext cx="11592" cy="1473851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7" name="AutoShape 7"/>
          <p:cNvSpPr/>
          <p:nvPr/>
        </p:nvSpPr>
        <p:spPr>
          <a:xfrm flipV="1">
            <a:off x="2035988" y="6795064"/>
            <a:ext cx="904059" cy="1164066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8" name="AutoShape 8"/>
          <p:cNvSpPr/>
          <p:nvPr/>
        </p:nvSpPr>
        <p:spPr>
          <a:xfrm flipH="1" flipV="1">
            <a:off x="5140135" y="6810506"/>
            <a:ext cx="981685" cy="1099394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9" name="TextBox 9"/>
          <p:cNvSpPr txBox="1"/>
          <p:nvPr/>
        </p:nvSpPr>
        <p:spPr>
          <a:xfrm>
            <a:off x="2755371" y="1629452"/>
            <a:ext cx="2552146" cy="460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Random Forest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3024" y="8139736"/>
            <a:ext cx="1985927" cy="460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Extra Trees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77294" y="8139736"/>
            <a:ext cx="1709306" cy="460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13"/>
              </a:lnSpc>
              <a:spcBef>
                <a:spcPct val="0"/>
              </a:spcBef>
            </a:pPr>
            <a:r>
              <a:rPr lang="en-US" sz="2652" noProof="1">
                <a:solidFill>
                  <a:srgbClr val="000000"/>
                </a:solidFill>
                <a:latin typeface="Trocchi"/>
                <a:ea typeface="Trocchi"/>
                <a:cs typeface="Trocchi"/>
                <a:sym typeface="Trocchi"/>
              </a:rPr>
              <a:t>XGBoost</a:t>
            </a:r>
          </a:p>
        </p:txBody>
      </p:sp>
      <p:sp>
        <p:nvSpPr>
          <p:cNvPr id="12" name="Freeform 12"/>
          <p:cNvSpPr/>
          <p:nvPr/>
        </p:nvSpPr>
        <p:spPr>
          <a:xfrm>
            <a:off x="9572218" y="556260"/>
            <a:ext cx="7437449" cy="5922069"/>
          </a:xfrm>
          <a:custGeom>
            <a:avLst/>
            <a:gdLst/>
            <a:ahLst/>
            <a:cxnLst/>
            <a:rect l="l" t="t" r="r" b="b"/>
            <a:pathLst>
              <a:path w="7437449" h="5922069">
                <a:moveTo>
                  <a:pt x="0" y="0"/>
                </a:moveTo>
                <a:lnTo>
                  <a:pt x="7437449" y="0"/>
                </a:lnTo>
                <a:lnTo>
                  <a:pt x="7437449" y="5922069"/>
                </a:lnTo>
                <a:lnTo>
                  <a:pt x="0" y="59220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3" name="TextBox 13"/>
          <p:cNvSpPr txBox="1"/>
          <p:nvPr/>
        </p:nvSpPr>
        <p:spPr>
          <a:xfrm>
            <a:off x="1028700" y="470535"/>
            <a:ext cx="583764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Model Selection and Statistics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05858" y="7037028"/>
            <a:ext cx="8570169" cy="156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random_forest       : 86.8% accuracy (ROC-AUC: 0.9362)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extra_trees         : 84.7% accuracy (ROC-AUC: 0.9191)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xgboost             : 87.8% accuracy (ROC-AUC: 0.9454)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Binary Stacking     : 88.2% accuracy (ROC-AUC: 0.9411)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876826" y="2988989"/>
            <a:ext cx="6534348" cy="5246370"/>
            <a:chOff x="0" y="0"/>
            <a:chExt cx="7467600" cy="5995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5" name="Freeform 5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6" name="Freeform 6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t="-4805" b="-3782"/>
              </a:stretch>
            </a:blipFill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70535"/>
            <a:ext cx="5068610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WebApp and Practical Use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6839" y="3637714"/>
            <a:ext cx="2943939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Single Prediction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76838" y="4285046"/>
            <a:ext cx="3008175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Batch Upload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6839" y="4924491"/>
            <a:ext cx="3008174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Training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6839" y="5566772"/>
            <a:ext cx="3195161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Management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57942" y="2849288"/>
            <a:ext cx="1762720" cy="45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Features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51280" y="2996818"/>
            <a:ext cx="2315289" cy="45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Tech Stack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546780" y="3637714"/>
            <a:ext cx="4784797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Streamlit as Web Framework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03203" y="4281102"/>
            <a:ext cx="4784797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Python as programming language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935986" y="8178209"/>
            <a:ext cx="441602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  <a:spcBef>
                <a:spcPct val="0"/>
              </a:spcBef>
            </a:pPr>
            <a:r>
              <a:rPr lang="en-US" sz="24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“Launching with a Website MVP”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191283" y="4882215"/>
            <a:ext cx="2693372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ML Libraries: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902986" y="5453876"/>
            <a:ext cx="2992517" cy="1268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(Scikit-Learn, XGBoost, imbalanced-learn, pandas, numpy, matplotlib...)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047726" y="2276075"/>
            <a:ext cx="4534674" cy="538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u="sng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://nebulatic.streamlit.app"/>
              </a:rPr>
              <a:t>nebulatic.streamlit.app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82935" y="5421230"/>
            <a:ext cx="9219285" cy="3941245"/>
          </a:xfrm>
          <a:custGeom>
            <a:avLst/>
            <a:gdLst/>
            <a:ahLst/>
            <a:cxnLst/>
            <a:rect l="l" t="t" r="r" b="b"/>
            <a:pathLst>
              <a:path w="9219285" h="3941245">
                <a:moveTo>
                  <a:pt x="0" y="0"/>
                </a:moveTo>
                <a:lnTo>
                  <a:pt x="9219285" y="0"/>
                </a:lnTo>
                <a:lnTo>
                  <a:pt x="9219285" y="3941245"/>
                </a:lnTo>
                <a:lnTo>
                  <a:pt x="0" y="3941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3"/>
          <p:cNvSpPr/>
          <p:nvPr/>
        </p:nvSpPr>
        <p:spPr>
          <a:xfrm>
            <a:off x="1954557" y="1717061"/>
            <a:ext cx="9076041" cy="3244685"/>
          </a:xfrm>
          <a:custGeom>
            <a:avLst/>
            <a:gdLst/>
            <a:ahLst/>
            <a:cxnLst/>
            <a:rect l="l" t="t" r="r" b="b"/>
            <a:pathLst>
              <a:path w="9076041" h="3244685">
                <a:moveTo>
                  <a:pt x="0" y="0"/>
                </a:moveTo>
                <a:lnTo>
                  <a:pt x="9076041" y="0"/>
                </a:lnTo>
                <a:lnTo>
                  <a:pt x="9076041" y="3244684"/>
                </a:lnTo>
                <a:lnTo>
                  <a:pt x="0" y="32446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TextBox 4"/>
          <p:cNvSpPr txBox="1"/>
          <p:nvPr/>
        </p:nvSpPr>
        <p:spPr>
          <a:xfrm rot="-5400000">
            <a:off x="-218353" y="2788835"/>
            <a:ext cx="3192661" cy="115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Single Prediction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-428232" y="6815273"/>
            <a:ext cx="3411020" cy="115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90"/>
              </a:lnSpc>
              <a:spcBef>
                <a:spcPct val="0"/>
              </a:spcBef>
            </a:pPr>
            <a:r>
              <a:rPr lang="en-US" sz="3350" noProof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Batch Prediction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02004" y="2168088"/>
            <a:ext cx="4444603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6 Parameters → Unit Validation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02004" y="2801932"/>
            <a:ext cx="4712732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CONFIRMED / FALSE_POSITIVE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02004" y="3431852"/>
            <a:ext cx="3118996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Confidence score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2004" y="4061772"/>
            <a:ext cx="4444602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Quick Single-Candidate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02004" y="5967341"/>
            <a:ext cx="2275999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CSV template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02004" y="6635462"/>
            <a:ext cx="3642360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Auto column mapping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02004" y="7225513"/>
            <a:ext cx="5785996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Summary distribution (CONFIRMED/FP)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02003" y="8367419"/>
            <a:ext cx="3903061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Download results as CSV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02004" y="7794649"/>
            <a:ext cx="5085298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Graphical confidence analysis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470535"/>
            <a:ext cx="583764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Prediction Techniuqes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29208" y="2826192"/>
            <a:ext cx="2720808" cy="1388012"/>
            <a:chOff x="0" y="0"/>
            <a:chExt cx="773165" cy="3944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Upload new 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training data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31212" y="2843765"/>
            <a:ext cx="2720808" cy="1388012"/>
            <a:chOff x="0" y="0"/>
            <a:chExt cx="773165" cy="3944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Combine with NASA dataset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(optional)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437983" y="5033257"/>
            <a:ext cx="2720808" cy="1388012"/>
            <a:chOff x="0" y="0"/>
            <a:chExt cx="773165" cy="3944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Choose training algirithm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933966" y="2826192"/>
            <a:ext cx="2720808" cy="1388012"/>
            <a:chOff x="0" y="0"/>
            <a:chExt cx="773165" cy="3944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Manual-Auto column mapping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31212" y="5068402"/>
            <a:ext cx="2720808" cy="1388012"/>
            <a:chOff x="0" y="0"/>
            <a:chExt cx="773165" cy="39442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Hypermeter tweaking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(optional)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437983" y="2861338"/>
            <a:ext cx="2720808" cy="1388012"/>
            <a:chOff x="0" y="0"/>
            <a:chExt cx="773165" cy="3944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Name your model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933966" y="5015684"/>
            <a:ext cx="2720808" cy="1388012"/>
            <a:chOff x="0" y="0"/>
            <a:chExt cx="773165" cy="3944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Start the training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129208" y="5015684"/>
            <a:ext cx="2720808" cy="1388012"/>
            <a:chOff x="0" y="0"/>
            <a:chExt cx="773165" cy="39442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73165" cy="394428"/>
            </a:xfrm>
            <a:custGeom>
              <a:avLst/>
              <a:gdLst/>
              <a:ahLst/>
              <a:cxnLst/>
              <a:rect l="l" t="t" r="r" b="b"/>
              <a:pathLst>
                <a:path w="773165" h="394428">
                  <a:moveTo>
                    <a:pt x="32240" y="0"/>
                  </a:moveTo>
                  <a:lnTo>
                    <a:pt x="740924" y="0"/>
                  </a:lnTo>
                  <a:cubicBezTo>
                    <a:pt x="749475" y="0"/>
                    <a:pt x="757676" y="3397"/>
                    <a:pt x="763722" y="9443"/>
                  </a:cubicBezTo>
                  <a:cubicBezTo>
                    <a:pt x="769768" y="15489"/>
                    <a:pt x="773165" y="23690"/>
                    <a:pt x="773165" y="32240"/>
                  </a:cubicBezTo>
                  <a:lnTo>
                    <a:pt x="773165" y="362187"/>
                  </a:lnTo>
                  <a:cubicBezTo>
                    <a:pt x="773165" y="370738"/>
                    <a:pt x="769768" y="378938"/>
                    <a:pt x="763722" y="384985"/>
                  </a:cubicBezTo>
                  <a:cubicBezTo>
                    <a:pt x="757676" y="391031"/>
                    <a:pt x="749475" y="394428"/>
                    <a:pt x="740924" y="394428"/>
                  </a:cubicBezTo>
                  <a:lnTo>
                    <a:pt x="32240" y="394428"/>
                  </a:lnTo>
                  <a:cubicBezTo>
                    <a:pt x="14435" y="394428"/>
                    <a:pt x="0" y="379993"/>
                    <a:pt x="0" y="362187"/>
                  </a:cubicBezTo>
                  <a:lnTo>
                    <a:pt x="0" y="32240"/>
                  </a:lnTo>
                  <a:cubicBezTo>
                    <a:pt x="0" y="23690"/>
                    <a:pt x="3397" y="15489"/>
                    <a:pt x="9443" y="9443"/>
                  </a:cubicBezTo>
                  <a:cubicBezTo>
                    <a:pt x="15489" y="3397"/>
                    <a:pt x="23690" y="0"/>
                    <a:pt x="3224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773165" cy="4515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noProof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Download/Save model</a:t>
              </a:r>
            </a:p>
          </p:txBody>
        </p:sp>
      </p:grpSp>
      <p:sp>
        <p:nvSpPr>
          <p:cNvPr id="26" name="AutoShape 26"/>
          <p:cNvSpPr/>
          <p:nvPr/>
        </p:nvSpPr>
        <p:spPr>
          <a:xfrm>
            <a:off x="5051436" y="3520198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7" name="AutoShape 27"/>
          <p:cNvSpPr/>
          <p:nvPr/>
        </p:nvSpPr>
        <p:spPr>
          <a:xfrm>
            <a:off x="8773696" y="3537771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8" name="AutoShape 28"/>
          <p:cNvSpPr/>
          <p:nvPr/>
        </p:nvSpPr>
        <p:spPr>
          <a:xfrm>
            <a:off x="12580467" y="3555344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9" name="AutoShape 29"/>
          <p:cNvSpPr/>
          <p:nvPr/>
        </p:nvSpPr>
        <p:spPr>
          <a:xfrm flipH="1">
            <a:off x="5077457" y="5727263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0" name="AutoShape 30"/>
          <p:cNvSpPr/>
          <p:nvPr/>
        </p:nvSpPr>
        <p:spPr>
          <a:xfrm flipH="1">
            <a:off x="8773696" y="5744836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1" name="AutoShape 31"/>
          <p:cNvSpPr/>
          <p:nvPr/>
        </p:nvSpPr>
        <p:spPr>
          <a:xfrm flipH="1">
            <a:off x="12580467" y="5744836"/>
            <a:ext cx="6290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2" name="AutoShape 32"/>
          <p:cNvSpPr/>
          <p:nvPr/>
        </p:nvSpPr>
        <p:spPr>
          <a:xfrm>
            <a:off x="14798387" y="4326822"/>
            <a:ext cx="0" cy="62894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33" name="TextBox 33"/>
          <p:cNvSpPr txBox="1"/>
          <p:nvPr/>
        </p:nvSpPr>
        <p:spPr>
          <a:xfrm>
            <a:off x="980184" y="1791529"/>
            <a:ext cx="2624019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training: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3098" y="7118071"/>
            <a:ext cx="3647004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management: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28700" y="470535"/>
            <a:ext cx="6520385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9"/>
              </a:lnSpc>
            </a:pPr>
            <a:r>
              <a:rPr lang="en-US" sz="3150" b="1" noProof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Model Training and Management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86399" y="8316065"/>
            <a:ext cx="8374065" cy="362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307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199" noProof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Saved models can be reused later within the app or removed.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2">
            <a:extLst>
              <a:ext uri="{FF2B5EF4-FFF2-40B4-BE49-F238E27FC236}">
                <a16:creationId xmlns:a16="http://schemas.microsoft.com/office/drawing/2014/main" id="{315C37FE-BB3D-2F15-C804-56DDBD84BE9F}"/>
              </a:ext>
            </a:extLst>
          </p:cNvPr>
          <p:cNvSpPr txBox="1"/>
          <p:nvPr/>
        </p:nvSpPr>
        <p:spPr>
          <a:xfrm>
            <a:off x="1028700" y="470535"/>
            <a:ext cx="7929916" cy="55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Conclusion and Future Implementations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9DBE2BF5-51F0-E702-687C-1B73705D9125}"/>
              </a:ext>
            </a:extLst>
          </p:cNvPr>
          <p:cNvSpPr/>
          <p:nvPr/>
        </p:nvSpPr>
        <p:spPr>
          <a:xfrm>
            <a:off x="13449300" y="1832662"/>
            <a:ext cx="3810000" cy="2943225"/>
          </a:xfrm>
          <a:custGeom>
            <a:avLst/>
            <a:gdLst/>
            <a:ahLst/>
            <a:cxnLst/>
            <a:rect l="l" t="t" r="r" b="b"/>
            <a:pathLst>
              <a:path w="3810000" h="2943225">
                <a:moveTo>
                  <a:pt x="0" y="0"/>
                </a:moveTo>
                <a:lnTo>
                  <a:pt x="3810000" y="0"/>
                </a:lnTo>
                <a:lnTo>
                  <a:pt x="3810000" y="2943225"/>
                </a:lnTo>
                <a:lnTo>
                  <a:pt x="0" y="2943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07E618E1-0512-8356-544A-BE238334524D}"/>
              </a:ext>
            </a:extLst>
          </p:cNvPr>
          <p:cNvSpPr/>
          <p:nvPr/>
        </p:nvSpPr>
        <p:spPr>
          <a:xfrm>
            <a:off x="13449300" y="5704303"/>
            <a:ext cx="3810000" cy="2538412"/>
          </a:xfrm>
          <a:custGeom>
            <a:avLst/>
            <a:gdLst/>
            <a:ahLst/>
            <a:cxnLst/>
            <a:rect l="l" t="t" r="r" b="b"/>
            <a:pathLst>
              <a:path w="3810000" h="2538412">
                <a:moveTo>
                  <a:pt x="0" y="0"/>
                </a:moveTo>
                <a:lnTo>
                  <a:pt x="3810000" y="0"/>
                </a:lnTo>
                <a:lnTo>
                  <a:pt x="3810000" y="2538413"/>
                </a:lnTo>
                <a:lnTo>
                  <a:pt x="0" y="25384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E810FE76-9032-5665-9514-424B9167E8F2}"/>
              </a:ext>
            </a:extLst>
          </p:cNvPr>
          <p:cNvSpPr txBox="1"/>
          <p:nvPr/>
        </p:nvSpPr>
        <p:spPr>
          <a:xfrm>
            <a:off x="14783122" y="4747312"/>
            <a:ext cx="2476178" cy="13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6"/>
              </a:lnSpc>
              <a:spcBef>
                <a:spcPct val="0"/>
              </a:spcBef>
            </a:pPr>
            <a:r>
              <a:rPr lang="en-US" sz="74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Credit: https://science.nasa.gov/image-detail/amf-pia21473/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7E041DA8-D365-C384-D31E-C4001B550993}"/>
              </a:ext>
            </a:extLst>
          </p:cNvPr>
          <p:cNvSpPr txBox="1"/>
          <p:nvPr/>
        </p:nvSpPr>
        <p:spPr>
          <a:xfrm>
            <a:off x="14783122" y="8223666"/>
            <a:ext cx="2476178" cy="125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36"/>
              </a:lnSpc>
              <a:spcBef>
                <a:spcPct val="0"/>
              </a:spcBef>
            </a:pPr>
            <a:r>
              <a:rPr lang="en-US" sz="74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Photo by Tara Winstead on Pexels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D90D616-AAFC-52D0-F790-366E8FAA00FE}"/>
              </a:ext>
            </a:extLst>
          </p:cNvPr>
          <p:cNvSpPr txBox="1"/>
          <p:nvPr/>
        </p:nvSpPr>
        <p:spPr>
          <a:xfrm>
            <a:off x="195052" y="3681960"/>
            <a:ext cx="5832515" cy="3192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  <a:p>
            <a:pPr algn="ctr">
              <a:lnSpc>
                <a:spcPts val="3639"/>
              </a:lnSpc>
            </a:pPr>
            <a:endParaRPr lang="en-US" sz="25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Combined Kepler+K2+TESS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Robust preprocessing, engineered features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XGBoost/CatBoost &gt; baselines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Stable across splits/missions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Fewer false positives; faster review</a:t>
            </a:r>
          </a:p>
          <a:p>
            <a:pPr algn="ctr">
              <a:lnSpc>
                <a:spcPts val="2520"/>
              </a:lnSpc>
            </a:pPr>
            <a:endParaRPr lang="en-US" sz="2199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C5728B64-9331-440B-B87C-8310A568773F}"/>
              </a:ext>
            </a:extLst>
          </p:cNvPr>
          <p:cNvSpPr txBox="1"/>
          <p:nvPr/>
        </p:nvSpPr>
        <p:spPr>
          <a:xfrm>
            <a:off x="6512137" y="3841663"/>
            <a:ext cx="6452592" cy="3273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</a:p>
          <a:p>
            <a:pPr algn="ctr">
              <a:lnSpc>
                <a:spcPts val="3639"/>
              </a:lnSpc>
            </a:pPr>
            <a:endParaRPr lang="en-US" sz="25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More personalized experience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Error dashboard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Active learning loop</a:t>
            </a: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More advanced models(</a:t>
            </a: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public models)</a:t>
            </a:r>
            <a:endParaRPr lang="en-US" sz="21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74978" lvl="1" indent="-237489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MLOps</a:t>
            </a:r>
            <a:r>
              <a:rPr lang="en-US" sz="21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versioning, monitoring, drift, auto retrain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DE043C-853F-1F48-8C26-7627A1B33A25}"/>
              </a:ext>
            </a:extLst>
          </p:cNvPr>
          <p:cNvSpPr txBox="1"/>
          <p:nvPr/>
        </p:nvSpPr>
        <p:spPr>
          <a:xfrm>
            <a:off x="8308149" y="8953500"/>
            <a:ext cx="1300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THANK YOU</a:t>
            </a:r>
            <a:endParaRPr lang="tr-T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Office PowerPoint</Application>
  <PresentationFormat>Custom</PresentationFormat>
  <Paragraphs>101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Arimo</vt:lpstr>
      <vt:lpstr>Calibri</vt:lpstr>
      <vt:lpstr>Trocchi</vt:lpstr>
      <vt:lpstr>Arimo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World Away: Hunting for Exoplanets with AI</dc:title>
  <cp:lastModifiedBy>Kerim Çatalbaş</cp:lastModifiedBy>
  <cp:revision>5</cp:revision>
  <dcterms:created xsi:type="dcterms:W3CDTF">2006-08-16T00:00:00Z</dcterms:created>
  <dcterms:modified xsi:type="dcterms:W3CDTF">2025-10-05T15:46:24Z</dcterms:modified>
  <dc:identifier>DAG05pReI2s</dc:identifier>
</cp:coreProperties>
</file>

<file path=docProps/thumbnail.jpeg>
</file>